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wav" ContentType="audio/wav"/>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76" r:id="rId3"/>
  </p:sldMasterIdLst>
  <p:notesMasterIdLst>
    <p:notesMasterId r:id="rId31"/>
  </p:notesMasterIdLst>
  <p:sldIdLst>
    <p:sldId id="313" r:id="rId4"/>
    <p:sldId id="314" r:id="rId5"/>
    <p:sldId id="352" r:id="rId6"/>
    <p:sldId id="323" r:id="rId7"/>
    <p:sldId id="318" r:id="rId8"/>
    <p:sldId id="319" r:id="rId9"/>
    <p:sldId id="320" r:id="rId10"/>
    <p:sldId id="343" r:id="rId11"/>
    <p:sldId id="322" r:id="rId12"/>
    <p:sldId id="289" r:id="rId13"/>
    <p:sldId id="290" r:id="rId14"/>
    <p:sldId id="325" r:id="rId15"/>
    <p:sldId id="354" r:id="rId16"/>
    <p:sldId id="342" r:id="rId17"/>
    <p:sldId id="340" r:id="rId18"/>
    <p:sldId id="326" r:id="rId19"/>
    <p:sldId id="327" r:id="rId20"/>
    <p:sldId id="328" r:id="rId21"/>
    <p:sldId id="330" r:id="rId22"/>
    <p:sldId id="333" r:id="rId23"/>
    <p:sldId id="331" r:id="rId24"/>
    <p:sldId id="334" r:id="rId25"/>
    <p:sldId id="332" r:id="rId26"/>
    <p:sldId id="345" r:id="rId27"/>
    <p:sldId id="346" r:id="rId28"/>
    <p:sldId id="347" r:id="rId29"/>
    <p:sldId id="33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a:t>
            </a:r>
            <a:r>
              <a:rPr lang="en-US" baseline="0" dirty="0" smtClean="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1</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images on the slide to illustrate the energy transformation in a car</a:t>
            </a:r>
            <a:r>
              <a:rPr lang="en-US" altLang="en-US" baseline="0" dirty="0" smtClean="0"/>
              <a:t> after allowing students to discuss them on the previous slide.</a:t>
            </a:r>
            <a:endParaRPr lang="en-US" altLang="en-US" dirty="0" smtClean="0"/>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11</a:t>
            </a:fld>
            <a:endParaRPr lang="en-US" altLang="en-US" smtClean="0"/>
          </a:p>
        </p:txBody>
      </p:sp>
    </p:spTree>
    <p:extLst>
      <p:ext uri="{BB962C8B-B14F-4D97-AF65-F5344CB8AC3E}">
        <p14:creationId xmlns:p14="http://schemas.microsoft.com/office/powerpoint/2010/main" val="392051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use the images on the slide to illustrate the energy transformations.</a:t>
            </a:r>
          </a:p>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12</a:t>
            </a:fld>
            <a:endParaRPr lang="en-US" altLang="en-US" smtClean="0"/>
          </a:p>
        </p:txBody>
      </p:sp>
    </p:spTree>
    <p:extLst>
      <p:ext uri="{BB962C8B-B14F-4D97-AF65-F5344CB8AC3E}">
        <p14:creationId xmlns:p14="http://schemas.microsoft.com/office/powerpoint/2010/main" val="242367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link. The teacher should ask the class or call on students to answer the question. Click the mouse to reveal the answer.</a:t>
            </a:r>
          </a:p>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412E78-7D6A-4538-A411-CAD3C92459CC}" type="slidenum">
              <a:rPr lang="en-US" altLang="en-US" smtClean="0">
                <a:solidFill>
                  <a:prstClr val="black"/>
                </a:solidFill>
              </a:rPr>
              <a:pPr/>
              <a:t>13</a:t>
            </a:fld>
            <a:endParaRPr lang="en-US" altLang="en-US" smtClean="0">
              <a:solidFill>
                <a:prstClr val="black"/>
              </a:solidFill>
            </a:endParaRPr>
          </a:p>
        </p:txBody>
      </p:sp>
    </p:spTree>
    <p:extLst>
      <p:ext uri="{BB962C8B-B14F-4D97-AF65-F5344CB8AC3E}">
        <p14:creationId xmlns:p14="http://schemas.microsoft.com/office/powerpoint/2010/main" val="54603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 the video to reinforce the concepts</a:t>
            </a:r>
            <a:r>
              <a:rPr lang="en-US" baseline="0" dirty="0" smtClean="0"/>
              <a:t> of energy and matter</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14</a:t>
            </a:fld>
            <a:endParaRPr lang="en-US"/>
          </a:p>
        </p:txBody>
      </p:sp>
    </p:spTree>
    <p:extLst>
      <p:ext uri="{BB962C8B-B14F-4D97-AF65-F5344CB8AC3E}">
        <p14:creationId xmlns:p14="http://schemas.microsoft.com/office/powerpoint/2010/main" val="217530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15</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16</a:t>
            </a:fld>
            <a:endParaRPr lang="en-US" altLang="en-US" smtClean="0"/>
          </a:p>
        </p:txBody>
      </p:sp>
    </p:spTree>
    <p:extLst>
      <p:ext uri="{BB962C8B-B14F-4D97-AF65-F5344CB8AC3E}">
        <p14:creationId xmlns:p14="http://schemas.microsoft.com/office/powerpoint/2010/main" val="162036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17</a:t>
            </a:fld>
            <a:endParaRPr lang="en-US" altLang="en-US" smtClean="0"/>
          </a:p>
        </p:txBody>
      </p:sp>
    </p:spTree>
    <p:extLst>
      <p:ext uri="{BB962C8B-B14F-4D97-AF65-F5344CB8AC3E}">
        <p14:creationId xmlns:p14="http://schemas.microsoft.com/office/powerpoint/2010/main" val="370603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18</a:t>
            </a:fld>
            <a:endParaRPr lang="en-US" altLang="en-US" smtClean="0"/>
          </a:p>
        </p:txBody>
      </p:sp>
    </p:spTree>
    <p:extLst>
      <p:ext uri="{BB962C8B-B14F-4D97-AF65-F5344CB8AC3E}">
        <p14:creationId xmlns:p14="http://schemas.microsoft.com/office/powerpoint/2010/main" val="85629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19</a:t>
            </a:fld>
            <a:endParaRPr lang="en-US" altLang="en-US" smtClean="0"/>
          </a:p>
        </p:txBody>
      </p:sp>
    </p:spTree>
    <p:extLst>
      <p:ext uri="{BB962C8B-B14F-4D97-AF65-F5344CB8AC3E}">
        <p14:creationId xmlns:p14="http://schemas.microsoft.com/office/powerpoint/2010/main" val="20643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21</a:t>
            </a:fld>
            <a:endParaRPr lang="en-US" altLang="en-US" smtClean="0"/>
          </a:p>
        </p:txBody>
      </p:sp>
    </p:spTree>
    <p:extLst>
      <p:ext uri="{BB962C8B-B14F-4D97-AF65-F5344CB8AC3E}">
        <p14:creationId xmlns:p14="http://schemas.microsoft.com/office/powerpoint/2010/main" val="301446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a:t>
            </a:fld>
            <a:endParaRPr lang="en-US" altLang="en-US" smtClean="0"/>
          </a:p>
        </p:txBody>
      </p:sp>
    </p:spTree>
    <p:extLst>
      <p:ext uri="{BB962C8B-B14F-4D97-AF65-F5344CB8AC3E}">
        <p14:creationId xmlns:p14="http://schemas.microsoft.com/office/powerpoint/2010/main" val="370191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22</a:t>
            </a:fld>
            <a:endParaRPr lang="en-US" altLang="en-US" smtClean="0"/>
          </a:p>
        </p:txBody>
      </p:sp>
    </p:spTree>
    <p:extLst>
      <p:ext uri="{BB962C8B-B14F-4D97-AF65-F5344CB8AC3E}">
        <p14:creationId xmlns:p14="http://schemas.microsoft.com/office/powerpoint/2010/main" val="92066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23</a:t>
            </a:fld>
            <a:endParaRPr lang="en-US" altLang="en-US" smtClean="0"/>
          </a:p>
        </p:txBody>
      </p:sp>
    </p:spTree>
    <p:extLst>
      <p:ext uri="{BB962C8B-B14F-4D97-AF65-F5344CB8AC3E}">
        <p14:creationId xmlns:p14="http://schemas.microsoft.com/office/powerpoint/2010/main" val="387645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24</a:t>
            </a:fld>
            <a:endParaRPr lang="en-US" altLang="en-US" smtClean="0"/>
          </a:p>
        </p:txBody>
      </p:sp>
    </p:spTree>
    <p:extLst>
      <p:ext uri="{BB962C8B-B14F-4D97-AF65-F5344CB8AC3E}">
        <p14:creationId xmlns:p14="http://schemas.microsoft.com/office/powerpoint/2010/main" val="244894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25</a:t>
            </a:fld>
            <a:endParaRPr lang="en-US" altLang="en-US" smtClean="0"/>
          </a:p>
        </p:txBody>
      </p:sp>
    </p:spTree>
    <p:extLst>
      <p:ext uri="{BB962C8B-B14F-4D97-AF65-F5344CB8AC3E}">
        <p14:creationId xmlns:p14="http://schemas.microsoft.com/office/powerpoint/2010/main" val="3150950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The teacher should present the animated slide. The teacher should ask the class or call on students to answer the question. Click the mouse to reveal the answer.</a:t>
            </a:r>
          </a:p>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26</a:t>
            </a:fld>
            <a:endParaRPr lang="en-US" altLang="en-US" smtClean="0"/>
          </a:p>
        </p:txBody>
      </p:sp>
    </p:spTree>
    <p:extLst>
      <p:ext uri="{BB962C8B-B14F-4D97-AF65-F5344CB8AC3E}">
        <p14:creationId xmlns:p14="http://schemas.microsoft.com/office/powerpoint/2010/main" val="226348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Instructional Approach(s): Each student should complete the summarizer. The teacher should use the summarizer to determine the level of student mastery and if differentiation is needed.</a:t>
            </a:r>
          </a:p>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27</a:t>
            </a:fld>
            <a:endParaRPr lang="en-US" altLang="en-US" smtClean="0"/>
          </a:p>
        </p:txBody>
      </p:sp>
    </p:spTree>
    <p:extLst>
      <p:ext uri="{BB962C8B-B14F-4D97-AF65-F5344CB8AC3E}">
        <p14:creationId xmlns:p14="http://schemas.microsoft.com/office/powerpoint/2010/main" val="421266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smtClean="0"/>
              <a:t> the examples to fit.</a:t>
            </a: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4</a:t>
            </a:fld>
            <a:endParaRPr lang="en-US" altLang="en-US" smtClean="0"/>
          </a:p>
        </p:txBody>
      </p:sp>
    </p:spTree>
    <p:extLst>
      <p:ext uri="{BB962C8B-B14F-4D97-AF65-F5344CB8AC3E}">
        <p14:creationId xmlns:p14="http://schemas.microsoft.com/office/powerpoint/2010/main" val="218435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5</a:t>
            </a:fld>
            <a:endParaRPr lang="en-US" altLang="en-US" smtClean="0"/>
          </a:p>
        </p:txBody>
      </p:sp>
    </p:spTree>
    <p:extLst>
      <p:ext uri="{BB962C8B-B14F-4D97-AF65-F5344CB8AC3E}">
        <p14:creationId xmlns:p14="http://schemas.microsoft.com/office/powerpoint/2010/main" val="148794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6</a:t>
            </a:fld>
            <a:endParaRPr lang="en-US" altLang="en-US" smtClean="0"/>
          </a:p>
        </p:txBody>
      </p:sp>
    </p:spTree>
    <p:extLst>
      <p:ext uri="{BB962C8B-B14F-4D97-AF65-F5344CB8AC3E}">
        <p14:creationId xmlns:p14="http://schemas.microsoft.com/office/powerpoint/2010/main" val="288286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7</a:t>
            </a:fld>
            <a:endParaRPr lang="en-US" altLang="en-US" smtClean="0"/>
          </a:p>
        </p:txBody>
      </p:sp>
    </p:spTree>
    <p:extLst>
      <p:ext uri="{BB962C8B-B14F-4D97-AF65-F5344CB8AC3E}">
        <p14:creationId xmlns:p14="http://schemas.microsoft.com/office/powerpoint/2010/main" val="66248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8</a:t>
            </a:fld>
            <a:endParaRPr lang="en-US" altLang="en-US" smtClean="0"/>
          </a:p>
        </p:txBody>
      </p:sp>
    </p:spTree>
    <p:extLst>
      <p:ext uri="{BB962C8B-B14F-4D97-AF65-F5344CB8AC3E}">
        <p14:creationId xmlns:p14="http://schemas.microsoft.com/office/powerpoint/2010/main" val="267541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9</a:t>
            </a:fld>
            <a:endParaRPr lang="en-US" altLang="en-US" smtClean="0"/>
          </a:p>
        </p:txBody>
      </p:sp>
    </p:spTree>
    <p:extLst>
      <p:ext uri="{BB962C8B-B14F-4D97-AF65-F5344CB8AC3E}">
        <p14:creationId xmlns:p14="http://schemas.microsoft.com/office/powerpoint/2010/main" val="374961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use the image on the slide to illustrate the energy transformation in a car. Allow</a:t>
            </a:r>
            <a:r>
              <a:rPr lang="en-US" altLang="en-US" baseline="0" dirty="0" smtClean="0"/>
              <a:t> students time to individually or with a partner discuss additional transformations that occur in a car. After no more than 3 minutes, go to the next slide to see some of the possible responses.</a:t>
            </a:r>
            <a:endParaRPr lang="en-US" altLang="en-US" dirty="0" smtClean="0"/>
          </a:p>
          <a:p>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10</a:t>
            </a:fld>
            <a:endParaRPr lang="en-US" altLang="en-US" smtClean="0"/>
          </a:p>
        </p:txBody>
      </p:sp>
    </p:spTree>
    <p:extLst>
      <p:ext uri="{BB962C8B-B14F-4D97-AF65-F5344CB8AC3E}">
        <p14:creationId xmlns:p14="http://schemas.microsoft.com/office/powerpoint/2010/main" val="316155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71600" y="7620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371600" y="3695700"/>
            <a:ext cx="381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695700"/>
            <a:ext cx="77724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NMS-MC\SYS\drive2\Andy%20Hui,%20Kelly%20Chan%20-%20Generate%20Electricity%20Myself.mp3" TargetMode="External"/><Relationship Id="rId1" Type="http://schemas.microsoft.com/office/2007/relationships/media" Target="file:///\\GNMS-MC\SYS\drive2\Andy%20Hui,%20Kelly%20Chan%20-%20Generate%20Electricity%20Myself.mp3"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4.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1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file:///C:\Documents%20and%20Settings\Ray\My%20Documents\My%20Music\cars007.wav" TargetMode="External"/><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3Dspark%2Bplugs%26svnum%3D10%26hl%3Den%26lr%3D%26rls%3DRNWE,RNWE:2004-52,RNWE:en%26sa%3DG" TargetMode="External"/><Relationship Id="rId5" Type="http://schemas.microsoft.com/office/2007/relationships/media" Target="file:///C:\Documents%20and%20Settings\Ray\My%20Documents\My%20Music\cars007.wav" TargetMode="External"/><Relationship Id="rId15" Type="http://schemas.openxmlformats.org/officeDocument/2006/relationships/image" Target="../media/image10.png"/><Relationship Id="rId10" Type="http://schemas.openxmlformats.org/officeDocument/2006/relationships/image" Target="../media/image12.jpeg"/><Relationship Id="rId4" Type="http://schemas.openxmlformats.org/officeDocument/2006/relationships/audio" Target="../media/media2.WAV"/><Relationship Id="rId9" Type="http://schemas.openxmlformats.org/officeDocument/2006/relationships/image" Target="../media/image11.jpeg"/><Relationship Id="rId1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45ZQ3S7nz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tudyjams.scholastic.com/studyjams/jams/science/matter/energy-and-matter.ht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www.exploratorium.edu/baseball/baseketball.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smtClean="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smtClean="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smtClean="0"/>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5791200" y="842783"/>
            <a:ext cx="33445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cs typeface="Arial" charset="0"/>
              </a:rPr>
              <a:t>Mechanical (sound)</a:t>
            </a:r>
          </a:p>
          <a:p>
            <a:pPr eaLnBrk="1" hangingPunct="1"/>
            <a:r>
              <a:rPr lang="en-US" altLang="en-US" sz="2400" b="1" dirty="0" smtClean="0">
                <a:cs typeface="Arial" charset="0"/>
              </a:rPr>
              <a:t>Electromagnetic (light)</a:t>
            </a:r>
            <a:endParaRPr lang="en-US" altLang="en-US" sz="2400" b="1" dirty="0">
              <a:cs typeface="Arial" charset="0"/>
            </a:endParaRPr>
          </a:p>
        </p:txBody>
      </p:sp>
      <p:sp>
        <p:nvSpPr>
          <p:cNvPr id="180237" name="Text Box 13"/>
          <p:cNvSpPr txBox="1">
            <a:spLocks noChangeArrowheads="1"/>
          </p:cNvSpPr>
          <p:nvPr/>
        </p:nvSpPr>
        <p:spPr bwMode="auto">
          <a:xfrm>
            <a:off x="5394325" y="5373688"/>
            <a:ext cx="2613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smtClean="0">
                <a:cs typeface="Arial" charset="0"/>
              </a:rPr>
              <a:t>Electromagnetic</a:t>
            </a:r>
            <a:endParaRPr lang="en-US" altLang="en-US" sz="2400" b="1" dirty="0">
              <a:cs typeface="Arial" charset="0"/>
            </a:endParaRPr>
          </a:p>
          <a:p>
            <a:pPr eaLnBrk="1" hangingPunct="1"/>
            <a:r>
              <a:rPr lang="en-US" altLang="en-US" sz="2400" b="1" dirty="0" smtClean="0">
                <a:cs typeface="Arial" charset="0"/>
              </a:rPr>
              <a:t>(light)</a:t>
            </a:r>
            <a:endParaRPr lang="en-US" altLang="en-US" sz="2400" b="1" dirty="0">
              <a:cs typeface="Arial" charset="0"/>
            </a:endParaRP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80237">
                                            <p:txEl>
                                              <p:pRg st="1" end="1"/>
                                            </p:txEl>
                                          </p:spTgt>
                                        </p:tgtEl>
                                        <p:attrNameLst>
                                          <p:attrName>style.visibility</p:attrName>
                                        </p:attrNameLst>
                                      </p:cBhvr>
                                      <p:to>
                                        <p:strVal val="visible"/>
                                      </p:to>
                                    </p:set>
                                    <p:animEffect transition="in" filter="fade">
                                      <p:cBhvr>
                                        <p:cTn id="53" dur="2000"/>
                                        <p:tgtEl>
                                          <p:spTgt spid="180237">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80237">
                                            <p:txEl>
                                              <p:pRg st="0" end="0"/>
                                            </p:txEl>
                                          </p:spTgt>
                                        </p:tgtEl>
                                        <p:attrNameLst>
                                          <p:attrName>style.visibility</p:attrName>
                                        </p:attrNameLst>
                                      </p:cBhvr>
                                      <p:to>
                                        <p:strVal val="visible"/>
                                      </p:to>
                                    </p:set>
                                    <p:animEffect transition="in" filter="fade">
                                      <p:cBhvr>
                                        <p:cTn id="56" dur="2000"/>
                                        <p:tgtEl>
                                          <p:spTgt spid="180237">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0231"/>
                                        </p:tgtEl>
                                        <p:attrNameLst>
                                          <p:attrName>style.visibility</p:attrName>
                                        </p:attrNameLst>
                                      </p:cBhvr>
                                      <p:to>
                                        <p:strVal val="visible"/>
                                      </p:to>
                                    </p:set>
                                    <p:anim calcmode="lin" valueType="num">
                                      <p:cBhvr additive="base">
                                        <p:cTn id="61" dur="500" fill="hold"/>
                                        <p:tgtEl>
                                          <p:spTgt spid="180231"/>
                                        </p:tgtEl>
                                        <p:attrNameLst>
                                          <p:attrName>ppt_x</p:attrName>
                                        </p:attrNameLst>
                                      </p:cBhvr>
                                      <p:tavLst>
                                        <p:tav tm="0">
                                          <p:val>
                                            <p:strVal val="#ppt_x"/>
                                          </p:val>
                                        </p:tav>
                                        <p:tav tm="100000">
                                          <p:val>
                                            <p:strVal val="#ppt_x"/>
                                          </p:val>
                                        </p:tav>
                                      </p:tavLst>
                                    </p:anim>
                                    <p:anim calcmode="lin" valueType="num">
                                      <p:cBhvr additive="base">
                                        <p:cTn id="62" dur="500" fill="hold"/>
                                        <p:tgtEl>
                                          <p:spTgt spid="180231"/>
                                        </p:tgtEl>
                                        <p:attrNameLst>
                                          <p:attrName>ppt_y</p:attrName>
                                        </p:attrNameLst>
                                      </p:cBhvr>
                                      <p:tavLst>
                                        <p:tav tm="0">
                                          <p:val>
                                            <p:strVal val="1+#ppt_h/2"/>
                                          </p:val>
                                        </p:tav>
                                        <p:tav tm="100000">
                                          <p:val>
                                            <p:strVal val="#ppt_y"/>
                                          </p:val>
                                        </p:tav>
                                      </p:tavLst>
                                    </p:anim>
                                  </p:childTnLst>
                                </p:cTn>
                              </p:par>
                              <p:par>
                                <p:cTn id="63" presetID="1" presetClass="mediacall" presetSubtype="0" fill="hold" nodeType="withEffect">
                                  <p:stCondLst>
                                    <p:cond delay="0"/>
                                  </p:stCondLst>
                                  <p:childTnLst>
                                    <p:cmd type="call" cmd="playFrom(0.0)">
                                      <p:cBhvr>
                                        <p:cTn id="64" dur="8940" fill="hold"/>
                                        <p:tgtEl>
                                          <p:spTgt spid="180248"/>
                                        </p:tgtEl>
                                      </p:cBhvr>
                                    </p:cmd>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180239"/>
                                        </p:tgtEl>
                                        <p:attrNameLst>
                                          <p:attrName>style.visibility</p:attrName>
                                        </p:attrNameLst>
                                      </p:cBhvr>
                                      <p:to>
                                        <p:strVal val="visible"/>
                                      </p:to>
                                    </p:set>
                                    <p:anim calcmode="lin" valueType="num">
                                      <p:cBhvr>
                                        <p:cTn id="69" dur="1000" fill="hold"/>
                                        <p:tgtEl>
                                          <p:spTgt spid="180239"/>
                                        </p:tgtEl>
                                        <p:attrNameLst>
                                          <p:attrName>ppt_w</p:attrName>
                                        </p:attrNameLst>
                                      </p:cBhvr>
                                      <p:tavLst>
                                        <p:tav tm="0">
                                          <p:val>
                                            <p:strVal val="#ppt_w*0.70"/>
                                          </p:val>
                                        </p:tav>
                                        <p:tav tm="100000">
                                          <p:val>
                                            <p:strVal val="#ppt_w"/>
                                          </p:val>
                                        </p:tav>
                                      </p:tavLst>
                                    </p:anim>
                                    <p:anim calcmode="lin" valueType="num">
                                      <p:cBhvr>
                                        <p:cTn id="70" dur="1000" fill="hold"/>
                                        <p:tgtEl>
                                          <p:spTgt spid="180239"/>
                                        </p:tgtEl>
                                        <p:attrNameLst>
                                          <p:attrName>ppt_h</p:attrName>
                                        </p:attrNameLst>
                                      </p:cBhvr>
                                      <p:tavLst>
                                        <p:tav tm="0">
                                          <p:val>
                                            <p:strVal val="#ppt_h"/>
                                          </p:val>
                                        </p:tav>
                                        <p:tav tm="100000">
                                          <p:val>
                                            <p:strVal val="#ppt_h"/>
                                          </p:val>
                                        </p:tav>
                                      </p:tavLst>
                                    </p:anim>
                                    <p:animEffect transition="in" filter="fade">
                                      <p:cBhvr>
                                        <p:cTn id="71"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2"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1162050"/>
            <a:ext cx="8991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en-US" sz="2800" dirty="0">
                <a:solidFill>
                  <a:srgbClr val="000000"/>
                </a:solidFill>
                <a:latin typeface="Berlin Sans FB Demi" pitchFamily="34" charset="0"/>
              </a:rPr>
              <a:t>Lighting a match video clip (click on the picture below)</a:t>
            </a:r>
          </a:p>
        </p:txBody>
      </p:sp>
      <p:sp>
        <p:nvSpPr>
          <p:cNvPr id="5" name="Title 1"/>
          <p:cNvSpPr txBox="1">
            <a:spLocks/>
          </p:cNvSpPr>
          <p:nvPr/>
        </p:nvSpPr>
        <p:spPr bwMode="auto">
          <a:xfrm>
            <a:off x="152400" y="2114550"/>
            <a:ext cx="8991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en-US" sz="2800" dirty="0">
                <a:solidFill>
                  <a:srgbClr val="000000"/>
                </a:solidFill>
                <a:latin typeface="Berlin Sans FB Demi" pitchFamily="34" charset="0"/>
              </a:rPr>
              <a:t>In the video, chemical energy in the match changes to </a:t>
            </a:r>
            <a:r>
              <a:rPr lang="en-US" altLang="en-US" sz="2800" dirty="0" smtClean="0">
                <a:solidFill>
                  <a:srgbClr val="000000"/>
                </a:solidFill>
                <a:latin typeface="Berlin Sans FB Demi" pitchFamily="34" charset="0"/>
              </a:rPr>
              <a:t>thermal (heat) </a:t>
            </a:r>
            <a:r>
              <a:rPr lang="en-US" altLang="en-US" sz="2800" dirty="0">
                <a:solidFill>
                  <a:srgbClr val="000000"/>
                </a:solidFill>
                <a:latin typeface="Berlin Sans FB Demi" pitchFamily="34" charset="0"/>
              </a:rPr>
              <a:t>energy and </a:t>
            </a:r>
            <a:r>
              <a:rPr lang="en-US" altLang="en-US" sz="2800" dirty="0" smtClean="0">
                <a:solidFill>
                  <a:srgbClr val="000000"/>
                </a:solidFill>
                <a:latin typeface="Berlin Sans FB Demi" pitchFamily="34" charset="0"/>
              </a:rPr>
              <a:t>electromagnetic (light) </a:t>
            </a:r>
            <a:r>
              <a:rPr lang="en-US" altLang="en-US" sz="2800" dirty="0">
                <a:solidFill>
                  <a:srgbClr val="000000"/>
                </a:solidFill>
                <a:latin typeface="Berlin Sans FB Demi" pitchFamily="34" charset="0"/>
              </a:rPr>
              <a:t>energy.</a:t>
            </a:r>
          </a:p>
        </p:txBody>
      </p:sp>
      <p:sp>
        <p:nvSpPr>
          <p:cNvPr id="7" name="Title 1"/>
          <p:cNvSpPr txBox="1">
            <a:spLocks/>
          </p:cNvSpPr>
          <p:nvPr/>
        </p:nvSpPr>
        <p:spPr bwMode="auto">
          <a:xfrm>
            <a:off x="304800" y="4552950"/>
            <a:ext cx="8686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en-US" sz="2800" dirty="0">
                <a:solidFill>
                  <a:srgbClr val="000000"/>
                </a:solidFill>
                <a:latin typeface="Berlin Sans FB Demi" pitchFamily="34" charset="0"/>
              </a:rPr>
              <a:t>While the match is burning, is the amount of chemical energy in the match the same? Why or Why not?</a:t>
            </a:r>
          </a:p>
        </p:txBody>
      </p:sp>
      <p:sp>
        <p:nvSpPr>
          <p:cNvPr id="8" name="Title 1"/>
          <p:cNvSpPr txBox="1">
            <a:spLocks/>
          </p:cNvSpPr>
          <p:nvPr/>
        </p:nvSpPr>
        <p:spPr bwMode="auto">
          <a:xfrm>
            <a:off x="152400" y="5734050"/>
            <a:ext cx="88392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en-US" sz="2800" dirty="0">
                <a:solidFill>
                  <a:srgbClr val="000000"/>
                </a:solidFill>
                <a:latin typeface="Berlin Sans FB Demi" pitchFamily="34" charset="0"/>
              </a:rPr>
              <a:t>As the match is burning, the chemical energy is decreasing while the thermal energy and the radiant energy are increasing.</a:t>
            </a:r>
          </a:p>
        </p:txBody>
      </p:sp>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150" y="3347314"/>
            <a:ext cx="1866900" cy="1224686"/>
          </a:xfrm>
          <a:prstGeom prst="rect">
            <a:avLst/>
          </a:prstGeom>
        </p:spPr>
      </p:pic>
      <p:sp>
        <p:nvSpPr>
          <p:cNvPr id="9" name="Title 1"/>
          <p:cNvSpPr txBox="1">
            <a:spLocks/>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dirty="0" smtClean="0">
                <a:solidFill>
                  <a:schemeClr val="tx2"/>
                </a:solidFill>
                <a:latin typeface="Berlin Sans FB Demi" pitchFamily="34" charset="0"/>
              </a:rPr>
              <a:t>Identify </a:t>
            </a:r>
            <a:r>
              <a:rPr lang="en-US" altLang="en-US" sz="2800" dirty="0">
                <a:solidFill>
                  <a:schemeClr val="tx2"/>
                </a:solidFill>
                <a:latin typeface="Berlin Sans FB Demi" pitchFamily="34" charset="0"/>
              </a:rPr>
              <a:t>the energy transformations that </a:t>
            </a:r>
            <a:r>
              <a:rPr lang="en-US" altLang="en-US" sz="2800" dirty="0" smtClean="0">
                <a:solidFill>
                  <a:schemeClr val="tx2"/>
                </a:solidFill>
                <a:latin typeface="Berlin Sans FB Demi" pitchFamily="34" charset="0"/>
              </a:rPr>
              <a:t>occur when lighting a match.</a:t>
            </a:r>
            <a:endParaRPr lang="en-US" altLang="en-US" sz="2800" dirty="0">
              <a:solidFill>
                <a:schemeClr val="tx2"/>
              </a:solidFill>
              <a:latin typeface="Berlin Sans FB Demi" pitchFamily="34" charset="0"/>
            </a:endParaRPr>
          </a:p>
        </p:txBody>
      </p:sp>
    </p:spTree>
    <p:extLst>
      <p:ext uri="{BB962C8B-B14F-4D97-AF65-F5344CB8AC3E}">
        <p14:creationId xmlns:p14="http://schemas.microsoft.com/office/powerpoint/2010/main" val="11546534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childTnLst>
                          </p:cTn>
                        </p:par>
                        <p:par>
                          <p:cTn id="31" fill="hold">
                            <p:stCondLst>
                              <p:cond delay="1000"/>
                            </p:stCondLst>
                            <p:childTnLst>
                              <p:par>
                                <p:cTn id="32" presetID="53" presetClass="entr" presetSubtype="16"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463" y="704850"/>
            <a:ext cx="9144000" cy="1352550"/>
          </a:xfrm>
        </p:spPr>
        <p:txBody>
          <a:bodyPr/>
          <a:lstStyle/>
          <a:p>
            <a:r>
              <a:rPr lang="en-US" altLang="en-US" sz="5400" smtClean="0">
                <a:latin typeface="Berlin Sans FB Demi" pitchFamily="34" charset="0"/>
              </a:rPr>
              <a:t>Study Jams Video: </a:t>
            </a:r>
            <a:br>
              <a:rPr lang="en-US" altLang="en-US" sz="5400" smtClean="0">
                <a:latin typeface="Berlin Sans FB Demi" pitchFamily="34" charset="0"/>
              </a:rPr>
            </a:br>
            <a:r>
              <a:rPr lang="en-US" altLang="en-US" sz="5400" smtClean="0">
                <a:latin typeface="Berlin Sans FB Demi" pitchFamily="34" charset="0"/>
              </a:rPr>
              <a:t>Energy and Matter</a:t>
            </a:r>
          </a:p>
        </p:txBody>
      </p:sp>
      <p:sp>
        <p:nvSpPr>
          <p:cNvPr id="3" name="Rectangle 2"/>
          <p:cNvSpPr/>
          <p:nvPr/>
        </p:nvSpPr>
        <p:spPr>
          <a:xfrm>
            <a:off x="1295400" y="2971800"/>
            <a:ext cx="7010400" cy="1938992"/>
          </a:xfrm>
          <a:prstGeom prst="rect">
            <a:avLst/>
          </a:prstGeom>
        </p:spPr>
        <p:txBody>
          <a:bodyPr>
            <a:spAutoFit/>
          </a:bodyPr>
          <a:lstStyle/>
          <a:p>
            <a:pPr algn="ctr">
              <a:defRPr/>
            </a:pPr>
            <a:r>
              <a:rPr lang="en-US" sz="4000" dirty="0">
                <a:ln>
                  <a:solidFill>
                    <a:srgbClr val="000000"/>
                  </a:solidFill>
                </a:ln>
                <a:hlinkClick r:id="rId3"/>
              </a:rPr>
              <a:t>http://studyjams.scholastic.com/studyjams/jams/science/matter/energy-and-matter.htm</a:t>
            </a:r>
            <a:r>
              <a:rPr lang="en-US" sz="4000" dirty="0">
                <a:ln>
                  <a:solidFill>
                    <a:srgbClr val="000000"/>
                  </a:solidFill>
                </a:ln>
              </a:rPr>
              <a:t> </a:t>
            </a: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smtClean="0">
                <a:latin typeface="Berlin Sans FB Demi" pitchFamily="34" charset="0"/>
              </a:rPr>
              <a:t>Let’s see what you know about energy transformations.</a:t>
            </a:r>
            <a:br>
              <a:rPr lang="en-US" altLang="en-US" sz="4800" smtClean="0">
                <a:latin typeface="Berlin Sans FB Demi" pitchFamily="34" charset="0"/>
              </a:rPr>
            </a:br>
            <a:r>
              <a:rPr lang="en-US" altLang="en-US" smtClean="0">
                <a:latin typeface="Berlin Sans FB Demi" pitchFamily="34" charset="0"/>
              </a:rPr>
              <a:t/>
            </a:r>
            <a:br>
              <a:rPr lang="en-US" altLang="en-US" smtClean="0">
                <a:latin typeface="Berlin Sans FB Demi" pitchFamily="34" charset="0"/>
              </a:rPr>
            </a:br>
            <a:r>
              <a:rPr lang="en-US" altLang="en-US" sz="4800" smtClean="0">
                <a:latin typeface="Berlin Sans FB Demi" pitchFamily="34" charset="0"/>
              </a:rPr>
              <a:t>The following slides will show an image. Guess the type of energy transformation that occurs in the image.</a:t>
            </a:r>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chemeClr val="tx2"/>
                </a:solidFill>
                <a:latin typeface="Berlin Sans FB Demi" pitchFamily="34" charset="0"/>
              </a:rPr>
              <a:t>Electrical </a:t>
            </a:r>
            <a:r>
              <a:rPr lang="en-US" altLang="en-US" sz="6000" dirty="0" smtClean="0">
                <a:solidFill>
                  <a:schemeClr val="tx2"/>
                </a:solidFill>
                <a:latin typeface="Berlin Sans FB Demi" pitchFamily="34" charset="0"/>
                <a:sym typeface="Wingdings" pitchFamily="2" charset="2"/>
              </a:rPr>
              <a:t> Mechanical (Sound)</a:t>
            </a:r>
            <a:endParaRPr lang="en-US" altLang="en-US" sz="6000" dirty="0">
              <a:solidFill>
                <a:schemeClr val="tx2"/>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0" y="5334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800" dirty="0" smtClean="0">
                <a:solidFill>
                  <a:srgbClr val="000000"/>
                </a:solidFill>
                <a:latin typeface="Berlin Sans FB Demi" pitchFamily="34" charset="0"/>
              </a:rPr>
              <a:t>Nuclear     Electromagnetic (Light) and Thermal </a:t>
            </a:r>
            <a:r>
              <a:rPr lang="en-US" altLang="en-US" sz="4800" dirty="0" smtClean="0">
                <a:solidFill>
                  <a:srgbClr val="000000"/>
                </a:solidFill>
                <a:latin typeface="Berlin Sans FB Demi" pitchFamily="34" charset="0"/>
                <a:sym typeface="Wingdings" pitchFamily="2" charset="2"/>
              </a:rPr>
              <a:t></a:t>
            </a:r>
            <a:r>
              <a:rPr lang="en-US" altLang="en-US" sz="4800" dirty="0">
                <a:solidFill>
                  <a:srgbClr val="000000"/>
                </a:solidFill>
                <a:latin typeface="Berlin Sans FB Demi" pitchFamily="34" charset="0"/>
                <a:sym typeface="Wingdings" pitchFamily="2" charset="2"/>
              </a:rPr>
              <a:t>Chemical</a:t>
            </a:r>
            <a:endParaRPr lang="en-US" altLang="en-US" sz="4800" dirty="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438275"/>
            <a:ext cx="2952750" cy="3362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2590800" y="4648200"/>
            <a:ext cx="1591194" cy="1603387"/>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02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smtClean="0">
                <a:solidFill>
                  <a:srgbClr val="000000"/>
                </a:solidFill>
                <a:latin typeface="Berlin Sans FB Demi" pitchFamily="34" charset="0"/>
              </a:rPr>
              <a:t>Chemical </a:t>
            </a:r>
            <a:r>
              <a:rPr lang="en-US" altLang="en-US" sz="6000" dirty="0" smtClean="0">
                <a:solidFill>
                  <a:srgbClr val="000000"/>
                </a:solidFill>
                <a:latin typeface="Berlin Sans FB Demi" pitchFamily="34" charset="0"/>
                <a:sym typeface="Wingdings" pitchFamily="2" charset="2"/>
              </a:rPr>
              <a:t>Mechanical</a:t>
            </a:r>
          </a:p>
          <a:p>
            <a:pPr algn="ctr"/>
            <a:r>
              <a:rPr lang="en-US" altLang="en-US" sz="6000" dirty="0" smtClean="0">
                <a:solidFill>
                  <a:srgbClr val="000000"/>
                </a:solidFill>
                <a:latin typeface="Berlin Sans FB Demi" pitchFamily="34" charset="0"/>
                <a:sym typeface="Wingdings" pitchFamily="2" charset="2"/>
              </a:rPr>
              <a:t>Therma</a:t>
            </a:r>
            <a:r>
              <a:rPr lang="en-US" altLang="en-US" sz="6000" dirty="0">
                <a:solidFill>
                  <a:srgbClr val="000000"/>
                </a:solidFill>
                <a:latin typeface="Berlin Sans FB Demi" pitchFamily="34" charset="0"/>
                <a:sym typeface="Wingdings" pitchFamily="2" charset="2"/>
              </a:rPr>
              <a:t>l</a:t>
            </a:r>
            <a:endParaRPr lang="en-US" altLang="en-US" sz="6000" dirty="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1905000" y="5254613"/>
            <a:ext cx="1591194" cy="1603387"/>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Electrical </a:t>
            </a:r>
            <a:r>
              <a:rPr lang="en-US" altLang="en-US" sz="6000" dirty="0">
                <a:solidFill>
                  <a:srgbClr val="000000"/>
                </a:solidFill>
                <a:latin typeface="Berlin Sans FB Demi" pitchFamily="34" charset="0"/>
                <a:sym typeface="Wingdings" pitchFamily="2" charset="2"/>
              </a:rPr>
              <a:t> </a:t>
            </a:r>
            <a:r>
              <a:rPr lang="en-US" altLang="en-US" sz="6000" dirty="0" smtClean="0">
                <a:solidFill>
                  <a:srgbClr val="000000"/>
                </a:solidFill>
                <a:latin typeface="Berlin Sans FB Demi" pitchFamily="34" charset="0"/>
                <a:sym typeface="Wingdings" pitchFamily="2" charset="2"/>
              </a:rPr>
              <a:t>Thermal (Heat)</a:t>
            </a:r>
            <a:endParaRPr lang="en-US" altLang="en-US" sz="6000" dirty="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dirty="0" smtClean="0">
                <a:latin typeface="Berlin Sans FB Demi" pitchFamily="34" charset="0"/>
              </a:rPr>
              <a:t>According to the Law of Conservation of Energy, </a:t>
            </a:r>
            <a:r>
              <a:rPr lang="en-US" altLang="en-US" sz="4700" dirty="0" smtClean="0">
                <a:solidFill>
                  <a:srgbClr val="FF0000"/>
                </a:solidFill>
                <a:latin typeface="Berlin Sans FB Demi" pitchFamily="34" charset="0"/>
              </a:rPr>
              <a:t>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Chemical </a:t>
            </a:r>
            <a:r>
              <a:rPr lang="en-US" altLang="en-US" sz="6000" dirty="0">
                <a:solidFill>
                  <a:srgbClr val="000000"/>
                </a:solidFill>
                <a:latin typeface="Berlin Sans FB Demi" pitchFamily="34" charset="0"/>
                <a:sym typeface="Wingdings" pitchFamily="2" charset="2"/>
              </a:rPr>
              <a:t></a:t>
            </a:r>
            <a:r>
              <a:rPr lang="en-US" altLang="en-US" sz="6000" dirty="0" smtClean="0">
                <a:solidFill>
                  <a:srgbClr val="000000"/>
                </a:solidFill>
                <a:latin typeface="Berlin Sans FB Demi" pitchFamily="34" charset="0"/>
                <a:sym typeface="Wingdings" pitchFamily="2" charset="2"/>
              </a:rPr>
              <a:t>Mechanical Thermal</a:t>
            </a:r>
            <a:endParaRPr lang="en-US" altLang="en-US" sz="6000" dirty="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1981200" y="5562600"/>
            <a:ext cx="1591194" cy="1603387"/>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Electrical </a:t>
            </a:r>
            <a:r>
              <a:rPr lang="en-US" altLang="en-US" sz="6000" dirty="0">
                <a:solidFill>
                  <a:srgbClr val="000000"/>
                </a:solidFill>
                <a:latin typeface="Berlin Sans FB Demi" pitchFamily="34" charset="0"/>
                <a:sym typeface="Wingdings" pitchFamily="2" charset="2"/>
              </a:rPr>
              <a:t>Mechanical and </a:t>
            </a:r>
            <a:r>
              <a:rPr lang="en-US" altLang="en-US" sz="6000" dirty="0" smtClean="0">
                <a:solidFill>
                  <a:srgbClr val="000000"/>
                </a:solidFill>
                <a:latin typeface="Berlin Sans FB Demi" pitchFamily="34" charset="0"/>
                <a:sym typeface="Wingdings" pitchFamily="2" charset="2"/>
              </a:rPr>
              <a:t>Thermal (Heat)</a:t>
            </a:r>
            <a:endParaRPr lang="en-US" altLang="en-US" sz="6000" dirty="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Mechanical </a:t>
            </a:r>
            <a:r>
              <a:rPr lang="en-US" altLang="en-US" sz="6000" dirty="0" smtClean="0">
                <a:solidFill>
                  <a:srgbClr val="000000"/>
                </a:solidFill>
                <a:latin typeface="Berlin Sans FB Demi" pitchFamily="34" charset="0"/>
                <a:sym typeface="Wingdings" pitchFamily="2" charset="2"/>
              </a:rPr>
              <a:t>Thermal (Heat)</a:t>
            </a:r>
            <a:endParaRPr lang="en-US" altLang="en-US" sz="6000" dirty="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4675094"/>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Electrical </a:t>
            </a:r>
            <a:r>
              <a:rPr lang="en-US" altLang="en-US" sz="6000" dirty="0" smtClean="0">
                <a:solidFill>
                  <a:srgbClr val="000000"/>
                </a:solidFill>
                <a:latin typeface="Berlin Sans FB Demi" pitchFamily="34" charset="0"/>
                <a:sym typeface="Wingdings" pitchFamily="2" charset="2"/>
              </a:rPr>
              <a:t>Electromagnetic and Thermal</a:t>
            </a:r>
            <a:endParaRPr lang="en-US" altLang="en-US" sz="6000" dirty="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966" y="1524000"/>
            <a:ext cx="3024767" cy="26176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19797" y="4515465"/>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a:solidFill>
                  <a:srgbClr val="000000"/>
                </a:solidFill>
                <a:latin typeface="Berlin Sans FB Demi" pitchFamily="34" charset="0"/>
              </a:rPr>
              <a:t>Chemical </a:t>
            </a:r>
            <a:r>
              <a:rPr lang="en-US" altLang="en-US" sz="6000" dirty="0" smtClean="0">
                <a:solidFill>
                  <a:srgbClr val="000000"/>
                </a:solidFill>
                <a:latin typeface="Berlin Sans FB Demi" pitchFamily="34" charset="0"/>
                <a:sym typeface="Wingdings" pitchFamily="2" charset="2"/>
              </a:rPr>
              <a:t>Electromagnetic </a:t>
            </a:r>
            <a:r>
              <a:rPr lang="en-US" altLang="en-US" sz="6000" dirty="0">
                <a:solidFill>
                  <a:srgbClr val="000000"/>
                </a:solidFill>
                <a:latin typeface="Berlin Sans FB Demi" pitchFamily="34" charset="0"/>
                <a:sym typeface="Wingdings" pitchFamily="2" charset="2"/>
              </a:rPr>
              <a:t>and </a:t>
            </a:r>
            <a:r>
              <a:rPr lang="en-US" altLang="en-US" sz="6000" dirty="0" smtClean="0">
                <a:solidFill>
                  <a:srgbClr val="000000"/>
                </a:solidFill>
                <a:latin typeface="Berlin Sans FB Demi" pitchFamily="34" charset="0"/>
                <a:sym typeface="Wingdings" pitchFamily="2" charset="2"/>
              </a:rPr>
              <a:t>Thermal</a:t>
            </a:r>
            <a:endParaRPr lang="en-US" altLang="en-US" sz="6000" dirty="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046537" cy="2511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smtClean="0">
                <a:latin typeface="Berlin Sans FB Demi" pitchFamily="34" charset="0"/>
              </a:rPr>
              <a:t>Identify the Energy </a:t>
            </a:r>
            <a:br>
              <a:rPr lang="en-US" altLang="en-US" sz="4400" smtClean="0">
                <a:latin typeface="Berlin Sans FB Demi" pitchFamily="34" charset="0"/>
              </a:rPr>
            </a:br>
            <a:r>
              <a:rPr lang="en-US" altLang="en-US" sz="4400" smtClean="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smtClean="0">
                <a:solidFill>
                  <a:srgbClr val="000000"/>
                </a:solidFill>
                <a:latin typeface="Berlin Sans FB Demi" pitchFamily="34" charset="0"/>
              </a:rPr>
              <a:t>Electromagnetic </a:t>
            </a:r>
            <a:r>
              <a:rPr lang="en-US" altLang="en-US" sz="6000" dirty="0">
                <a:solidFill>
                  <a:srgbClr val="000000"/>
                </a:solidFill>
                <a:latin typeface="Berlin Sans FB Demi" pitchFamily="34" charset="0"/>
                <a:sym typeface="Wingdings" pitchFamily="2" charset="2"/>
              </a:rPr>
              <a:t>Electrical and </a:t>
            </a:r>
            <a:r>
              <a:rPr lang="en-US" altLang="en-US" sz="6000" dirty="0" smtClean="0">
                <a:solidFill>
                  <a:srgbClr val="000000"/>
                </a:solidFill>
                <a:latin typeface="Berlin Sans FB Demi" pitchFamily="34" charset="0"/>
                <a:sym typeface="Wingdings" pitchFamily="2" charset="2"/>
              </a:rPr>
              <a:t>Thermal</a:t>
            </a:r>
            <a:endParaRPr lang="en-US" altLang="en-US" sz="6000" dirty="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249" y="1371600"/>
            <a:ext cx="2171502" cy="2406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dirty="0">
                <a:solidFill>
                  <a:schemeClr val="tx2"/>
                </a:solidFill>
                <a:latin typeface="Berlin Sans FB Demi" pitchFamily="34" charset="0"/>
              </a:rPr>
              <a:t>Identify the Energy </a:t>
            </a:r>
            <a:br>
              <a:rPr lang="en-US" altLang="en-US" sz="4400" dirty="0">
                <a:solidFill>
                  <a:schemeClr val="tx2"/>
                </a:solidFill>
                <a:latin typeface="Berlin Sans FB Demi" pitchFamily="34" charset="0"/>
              </a:rPr>
            </a:br>
            <a:r>
              <a:rPr lang="en-US" altLang="en-US" sz="4400" dirty="0">
                <a:solidFill>
                  <a:schemeClr val="tx2"/>
                </a:solidFill>
                <a:latin typeface="Berlin Sans FB Demi" pitchFamily="34" charset="0"/>
              </a:rPr>
              <a:t>Transformation</a:t>
            </a:r>
          </a:p>
        </p:txBody>
      </p:sp>
      <p:sp>
        <p:nvSpPr>
          <p:cNvPr id="4" name="Title 1"/>
          <p:cNvSpPr txBox="1">
            <a:spLocks/>
          </p:cNvSpPr>
          <p:nvPr/>
        </p:nvSpPr>
        <p:spPr bwMode="auto">
          <a:xfrm>
            <a:off x="4482" y="438785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dirty="0" smtClean="0">
                <a:solidFill>
                  <a:srgbClr val="000000"/>
                </a:solidFill>
                <a:latin typeface="Berlin Sans FB Demi" pitchFamily="34" charset="0"/>
              </a:rPr>
              <a:t>Mechanical (Sound) </a:t>
            </a:r>
            <a:r>
              <a:rPr lang="en-US" altLang="en-US" sz="6000" dirty="0">
                <a:solidFill>
                  <a:srgbClr val="000000"/>
                </a:solidFill>
                <a:latin typeface="Berlin Sans FB Demi" pitchFamily="34" charset="0"/>
                <a:sym typeface="Wingdings" pitchFamily="2" charset="2"/>
              </a:rPr>
              <a:t>Electrical  </a:t>
            </a:r>
            <a:r>
              <a:rPr lang="en-US" altLang="en-US" sz="6000" dirty="0" smtClean="0">
                <a:solidFill>
                  <a:srgbClr val="000000"/>
                </a:solidFill>
                <a:latin typeface="Berlin Sans FB Demi" pitchFamily="34" charset="0"/>
                <a:sym typeface="Wingdings" pitchFamily="2" charset="2"/>
              </a:rPr>
              <a:t>Mechanical (Sound)</a:t>
            </a:r>
            <a:endParaRPr lang="en-US" altLang="en-US" sz="6000" dirty="0">
              <a:solidFill>
                <a:srgbClr val="00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dirty="0" smtClean="0">
                <a:latin typeface="Berlin Sans FB Demi" pitchFamily="34" charset="0"/>
              </a:rPr>
              <a:t>Identify energy transformations in the illustration below. Include the following: Thermal</a:t>
            </a:r>
            <a:r>
              <a:rPr lang="en-US" altLang="en-US" sz="3000" smtClean="0">
                <a:latin typeface="Berlin Sans FB Demi" pitchFamily="34" charset="0"/>
              </a:rPr>
              <a:t>, Electromagnetic, </a:t>
            </a:r>
            <a:r>
              <a:rPr lang="en-US" altLang="en-US" sz="3000" dirty="0" smtClean="0">
                <a:latin typeface="Berlin Sans FB Demi" pitchFamily="34" charset="0"/>
              </a:rPr>
              <a:t>Mechanical, Electrical,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Law of Conservation of ENERGY</a:t>
            </a:r>
            <a:endParaRPr lang="en-US" dirty="0">
              <a:solidFill>
                <a:schemeClr val="accent2"/>
              </a:solidFill>
            </a:endParaRPr>
          </a:p>
        </p:txBody>
      </p:sp>
      <p:sp>
        <p:nvSpPr>
          <p:cNvPr id="3" name="Content Placeholder 2"/>
          <p:cNvSpPr>
            <a:spLocks noGrp="1"/>
          </p:cNvSpPr>
          <p:nvPr>
            <p:ph idx="1"/>
          </p:nvPr>
        </p:nvSpPr>
        <p:spPr>
          <a:xfrm>
            <a:off x="0" y="762000"/>
            <a:ext cx="9144000" cy="5715000"/>
          </a:xfrm>
        </p:spPr>
        <p:txBody>
          <a:bodyPr/>
          <a:lstStyle/>
          <a:p>
            <a:r>
              <a:rPr lang="en-US" dirty="0" smtClean="0"/>
              <a:t>In the world around you, energy is transforming </a:t>
            </a:r>
            <a:r>
              <a:rPr lang="en-US" dirty="0" smtClean="0">
                <a:solidFill>
                  <a:srgbClr val="C00000"/>
                </a:solidFill>
              </a:rPr>
              <a:t>continually</a:t>
            </a:r>
            <a:r>
              <a:rPr lang="en-US" dirty="0" smtClean="0"/>
              <a:t> between one form and another.</a:t>
            </a:r>
          </a:p>
          <a:p>
            <a:endParaRPr lang="en-US" sz="1600" dirty="0"/>
          </a:p>
          <a:p>
            <a:r>
              <a:rPr lang="en-US" dirty="0" smtClean="0"/>
              <a:t>Often one form of energy changes into more than one form.</a:t>
            </a:r>
          </a:p>
          <a:p>
            <a:endParaRPr lang="en-US" sz="1600" dirty="0" smtClean="0"/>
          </a:p>
          <a:p>
            <a:r>
              <a:rPr lang="en-US" dirty="0" smtClean="0"/>
              <a:t>According to the Law of Conservation of Matter and Energy, </a:t>
            </a:r>
            <a:r>
              <a:rPr lang="en-US" dirty="0" smtClean="0">
                <a:solidFill>
                  <a:srgbClr val="C00000"/>
                </a:solidFill>
              </a:rPr>
              <a:t>Energy is never created nor destroyed, it just changes its form.</a:t>
            </a:r>
          </a:p>
          <a:p>
            <a:endParaRPr lang="en-US" dirty="0" smtClean="0">
              <a:solidFill>
                <a:srgbClr val="C00000"/>
              </a:solidFill>
            </a:endParaRPr>
          </a:p>
          <a:p>
            <a:r>
              <a:rPr lang="en-US" dirty="0" smtClean="0">
                <a:solidFill>
                  <a:srgbClr val="C00000"/>
                </a:solidFill>
              </a:rPr>
              <a:t>KE + PE (beginning) = KE + PE (end)</a:t>
            </a:r>
            <a:endParaRPr lang="en-US" dirty="0">
              <a:solidFill>
                <a:srgbClr val="C00000"/>
              </a:solidFill>
            </a:endParaRPr>
          </a:p>
          <a:p>
            <a:endParaRPr lang="en-US" dirty="0"/>
          </a:p>
        </p:txBody>
      </p:sp>
    </p:spTree>
    <p:extLst>
      <p:ext uri="{BB962C8B-B14F-4D97-AF65-F5344CB8AC3E}">
        <p14:creationId xmlns:p14="http://schemas.microsoft.com/office/powerpoint/2010/main" val="164912755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dirty="0" smtClean="0">
                <a:latin typeface="Berlin Sans FB Demi" pitchFamily="34" charset="0"/>
              </a:rPr>
              <a:t>Examples of Transforming  Thermal (Heat) Energy</a:t>
            </a:r>
          </a:p>
        </p:txBody>
      </p:sp>
      <p:sp>
        <p:nvSpPr>
          <p:cNvPr id="35843" name="Content Placeholder 2"/>
          <p:cNvSpPr>
            <a:spLocks noGrp="1"/>
          </p:cNvSpPr>
          <p:nvPr>
            <p:ph idx="1"/>
          </p:nvPr>
        </p:nvSpPr>
        <p:spPr>
          <a:xfrm>
            <a:off x="381000" y="1752600"/>
            <a:ext cx="8534400" cy="4648200"/>
          </a:xfrm>
        </p:spPr>
        <p:txBody>
          <a:bodyPr/>
          <a:lstStyle/>
          <a:p>
            <a:r>
              <a:rPr lang="en-US" altLang="en-US" sz="2800" dirty="0" smtClean="0">
                <a:latin typeface="Berlin Sans FB Demi" pitchFamily="34" charset="0"/>
              </a:rPr>
              <a:t>When an object is heated to a high temperature, it glows and gives off heat. Therefore, some thermal energy is converted to electromagnetic energy</a:t>
            </a:r>
          </a:p>
          <a:p>
            <a:r>
              <a:rPr lang="en-US" altLang="en-US" sz="2800" dirty="0" smtClean="0">
                <a:solidFill>
                  <a:srgbClr val="FF0000"/>
                </a:solidFill>
                <a:latin typeface="Berlin Sans FB Demi" pitchFamily="34" charset="0"/>
              </a:rPr>
              <a:t>Energy in the form of thermal (heat) is almost always one of the products of an energy transformation.</a:t>
            </a:r>
          </a:p>
          <a:p>
            <a:r>
              <a:rPr lang="en-US" altLang="en-US" sz="2800" dirty="0">
                <a:solidFill>
                  <a:srgbClr val="FF0000"/>
                </a:solidFill>
                <a:latin typeface="Berlin Sans FB Demi" pitchFamily="34" charset="0"/>
              </a:rPr>
              <a:t>A fire or a flame converts thermal energy to electromagnetic energy</a:t>
            </a:r>
          </a:p>
          <a:p>
            <a:r>
              <a:rPr lang="en-US" altLang="en-US" sz="2800" dirty="0" smtClean="0">
                <a:latin typeface="Berlin Sans FB Demi" pitchFamily="34" charset="0"/>
              </a:rPr>
              <a:t>For example, when people exercise, when cars run, when a light is turned on, friction on anything moving, heat is produced.</a:t>
            </a:r>
          </a:p>
          <a:p>
            <a:endParaRPr lang="en-US" altLang="en-US" sz="2800" dirty="0" smtClean="0">
              <a:solidFill>
                <a:srgbClr val="FF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smtClean="0">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dirty="0" smtClean="0">
                <a:solidFill>
                  <a:srgbClr val="FF0000"/>
                </a:solidFill>
                <a:latin typeface="Berlin Sans FB Demi" pitchFamily="34" charset="0"/>
              </a:rPr>
              <a:t>Inside your body, chemical energy is transformed into mechanical energy (kinetic energy)</a:t>
            </a:r>
          </a:p>
          <a:p>
            <a:r>
              <a:rPr lang="en-US" altLang="en-US" sz="2800" dirty="0" smtClean="0">
                <a:solidFill>
                  <a:srgbClr val="FF0000"/>
                </a:solidFill>
                <a:latin typeface="Berlin Sans FB Demi" pitchFamily="34" charset="0"/>
              </a:rPr>
              <a:t>Batteries, wood, matches, fireworks, fossil fuels, etc. are forms of chemical energy that are converted into other forms once used or burned</a:t>
            </a:r>
          </a:p>
          <a:p>
            <a:r>
              <a:rPr lang="en-US" altLang="en-US" sz="2800" dirty="0" smtClean="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077200" cy="1143000"/>
          </a:xfrm>
        </p:spPr>
        <p:txBody>
          <a:bodyPr/>
          <a:lstStyle/>
          <a:p>
            <a:r>
              <a:rPr lang="en-US" altLang="en-US" dirty="0" smtClean="0">
                <a:latin typeface="Berlin Sans FB Demi" pitchFamily="34" charset="0"/>
              </a:rPr>
              <a:t>Examples of Transforming Electromagnetic (Light </a:t>
            </a:r>
            <a:r>
              <a:rPr lang="en-US" altLang="en-US" dirty="0">
                <a:latin typeface="Berlin Sans FB Demi" pitchFamily="34" charset="0"/>
              </a:rPr>
              <a:t>/</a:t>
            </a:r>
            <a:r>
              <a:rPr lang="en-US" altLang="en-US" dirty="0" smtClean="0">
                <a:latin typeface="Berlin Sans FB Demi" pitchFamily="34" charset="0"/>
              </a:rPr>
              <a:t>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dirty="0" smtClean="0">
                <a:latin typeface="Berlin Sans FB Demi" pitchFamily="34" charset="0"/>
              </a:rPr>
              <a:t>Plants use light (radiant) energy to make chemical energy. [remember Photosynthesis]</a:t>
            </a:r>
          </a:p>
          <a:p>
            <a:r>
              <a:rPr lang="en-US" altLang="en-US" sz="2800" dirty="0" smtClean="0">
                <a:solidFill>
                  <a:srgbClr val="FF0000"/>
                </a:solidFill>
                <a:latin typeface="Berlin Sans FB Demi" pitchFamily="34" charset="0"/>
              </a:rPr>
              <a:t>The chemical energy in food is then changed into another kind of chemical energy that your body can use. [remember cellular respiration]</a:t>
            </a:r>
          </a:p>
          <a:p>
            <a:r>
              <a:rPr lang="en-US" altLang="en-US" sz="2800" dirty="0" smtClean="0">
                <a:solidFill>
                  <a:srgbClr val="FF0000"/>
                </a:solidFill>
                <a:latin typeface="Berlin Sans FB Demi" pitchFamily="34" charset="0"/>
              </a:rPr>
              <a:t>Your body then uses that energy to give you mechanical energy [kinetic and potential energy]</a:t>
            </a:r>
          </a:p>
          <a:p>
            <a:r>
              <a:rPr lang="en-US" altLang="en-US" sz="2800" dirty="0" smtClean="0">
                <a:latin typeface="Berlin Sans FB Demi" pitchFamily="34" charset="0"/>
              </a:rPr>
              <a:t>Also, the electromagnetic (radiant) energy converted into chemical energy in say a tree can then be changed into thermal energy when you burn the tree’s wood.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smtClean="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smtClean="0">
                <a:latin typeface="Berlin Sans FB Demi" pitchFamily="34" charset="0"/>
              </a:rPr>
              <a:t>Every time you plug something into a wall outlet, you are using electrical energy and that electrical energy is transformed into other forms of energy</a:t>
            </a:r>
            <a:endParaRPr lang="en-US" altLang="en-US" sz="2800" smtClean="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419600" y="548163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Alarm Clock: electrical energy </a:t>
            </a:r>
            <a:r>
              <a:rPr lang="en-US" altLang="en-US" dirty="0">
                <a:solidFill>
                  <a:srgbClr val="FF0000"/>
                </a:solidFill>
                <a:latin typeface="Berlin Sans FB Demi" pitchFamily="34" charset="0"/>
                <a:sym typeface="Wingdings" pitchFamily="2" charset="2"/>
              </a:rPr>
              <a:t> </a:t>
            </a:r>
            <a:r>
              <a:rPr lang="en-US" altLang="en-US" dirty="0" smtClean="0">
                <a:solidFill>
                  <a:srgbClr val="FF0000"/>
                </a:solidFill>
                <a:latin typeface="Berlin Sans FB Demi" pitchFamily="34" charset="0"/>
                <a:sym typeface="Wingdings" pitchFamily="2" charset="2"/>
              </a:rPr>
              <a:t>electromagnetic energy </a:t>
            </a:r>
            <a:r>
              <a:rPr lang="en-US" altLang="en-US" dirty="0">
                <a:solidFill>
                  <a:srgbClr val="FF0000"/>
                </a:solidFill>
                <a:latin typeface="Berlin Sans FB Demi" pitchFamily="34" charset="0"/>
                <a:sym typeface="Wingdings" pitchFamily="2" charset="2"/>
              </a:rPr>
              <a:t>and </a:t>
            </a:r>
            <a:r>
              <a:rPr lang="en-US" altLang="en-US" dirty="0" smtClean="0">
                <a:solidFill>
                  <a:srgbClr val="FF0000"/>
                </a:solidFill>
                <a:latin typeface="Berlin Sans FB Demi" pitchFamily="34" charset="0"/>
                <a:sym typeface="Wingdings" pitchFamily="2" charset="2"/>
              </a:rPr>
              <a:t>mechanical (sound) </a:t>
            </a:r>
            <a:r>
              <a:rPr lang="en-US" altLang="en-US" dirty="0">
                <a:solidFill>
                  <a:srgbClr val="FF0000"/>
                </a:solidFill>
                <a:latin typeface="Berlin Sans FB Demi" pitchFamily="34" charset="0"/>
                <a:sym typeface="Wingdings" pitchFamily="2" charset="2"/>
              </a:rPr>
              <a:t>energy</a:t>
            </a:r>
            <a:r>
              <a:rPr lang="en-US" altLang="en-US" dirty="0">
                <a:solidFill>
                  <a:srgbClr val="FF0000"/>
                </a:solidFill>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Blender: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a:t>
            </a:r>
            <a:br>
              <a:rPr lang="en-US" altLang="en-US" dirty="0">
                <a:solidFill>
                  <a:srgbClr val="FF0000"/>
                </a:solidFill>
                <a:latin typeface="Berlin Sans FB Demi" pitchFamily="34" charset="0"/>
                <a:sym typeface="Wingdings" pitchFamily="2" charset="2"/>
              </a:rPr>
            </a:br>
            <a:r>
              <a:rPr lang="en-US" altLang="en-US" dirty="0">
                <a:solidFill>
                  <a:srgbClr val="FF0000"/>
                </a:solidFill>
                <a:latin typeface="Berlin Sans FB Demi" pitchFamily="34" charset="0"/>
                <a:sym typeface="Wingdings" pitchFamily="2" charset="2"/>
              </a:rPr>
              <a:t>and </a:t>
            </a:r>
            <a:r>
              <a:rPr lang="en-US" altLang="en-US" dirty="0" smtClean="0">
                <a:solidFill>
                  <a:srgbClr val="FF0000"/>
                </a:solidFill>
                <a:latin typeface="Berlin Sans FB Demi" pitchFamily="34" charset="0"/>
                <a:sym typeface="Wingdings" pitchFamily="2" charset="2"/>
              </a:rPr>
              <a:t>thermal</a:t>
            </a:r>
            <a:r>
              <a:rPr lang="en-US" altLang="en-US" dirty="0" smtClean="0">
                <a:solidFill>
                  <a:srgbClr val="FF0000"/>
                </a:solidFill>
                <a:latin typeface="Berlin Sans FB Demi" pitchFamily="34" charset="0"/>
              </a:rPr>
              <a:t>  </a:t>
            </a:r>
            <a:endParaRPr lang="en-US" altLang="en-US" dirty="0">
              <a:solidFill>
                <a:srgbClr val="FF0000"/>
              </a:solidFill>
              <a:latin typeface="Berlin Sans FB Demi" pitchFamily="34" charset="0"/>
            </a:endParaRP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Hairdryer: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thermal </a:t>
            </a:r>
            <a:r>
              <a:rPr lang="en-US" altLang="en-US" dirty="0" smtClean="0">
                <a:solidFill>
                  <a:srgbClr val="FF0000"/>
                </a:solidFill>
                <a:latin typeface="Berlin Sans FB Demi" pitchFamily="34" charset="0"/>
                <a:sym typeface="Wingdings" pitchFamily="2" charset="2"/>
              </a:rPr>
              <a:t>energy</a:t>
            </a:r>
            <a:r>
              <a:rPr lang="en-US" altLang="en-US" dirty="0" smtClean="0">
                <a:solidFill>
                  <a:srgbClr val="FF0000"/>
                </a:solidFill>
                <a:latin typeface="Berlin Sans FB Demi" pitchFamily="34" charset="0"/>
              </a:rPr>
              <a:t>  </a:t>
            </a:r>
            <a:endParaRPr lang="en-US" altLang="en-US" dirty="0">
              <a:solidFill>
                <a:srgbClr val="FF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smtClean="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smtClean="0">
                <a:solidFill>
                  <a:srgbClr val="FF0000"/>
                </a:solidFill>
                <a:latin typeface="Berlin Sans FB Demi" pitchFamily="34" charset="0"/>
              </a:rPr>
              <a:t>As the rider pedals, her leg muscles transform chemical energy (potential energy stored from the food she ate) into mechanical (kinetic) energy</a:t>
            </a:r>
          </a:p>
          <a:p>
            <a:pPr>
              <a:defRPr/>
            </a:pPr>
            <a:r>
              <a:rPr lang="en-US" sz="2350" dirty="0" smtClean="0">
                <a:solidFill>
                  <a:srgbClr val="FF0000"/>
                </a:solidFill>
                <a:latin typeface="Berlin Sans FB Demi" pitchFamily="34" charset="0"/>
              </a:rPr>
              <a:t>The mechanical (kinetic) energy of her leg muscles transforms into mechanical (kinetic energy) of the bicycle as she pedals</a:t>
            </a:r>
          </a:p>
          <a:p>
            <a:pPr>
              <a:defRPr/>
            </a:pPr>
            <a:r>
              <a:rPr lang="en-US" sz="2350" dirty="0" smtClean="0">
                <a:solidFill>
                  <a:srgbClr val="FF0000"/>
                </a:solidFill>
                <a:latin typeface="Berlin Sans FB Demi" pitchFamily="34" charset="0"/>
              </a:rPr>
              <a:t>Some of this energy transforms into potential energy as she moves up the hill</a:t>
            </a:r>
          </a:p>
          <a:p>
            <a:pPr>
              <a:defRPr/>
            </a:pPr>
            <a:r>
              <a:rPr lang="en-US" sz="2350" dirty="0" smtClean="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smtClean="0">
                <a:latin typeface="Berlin Sans FB Demi" pitchFamily="34" charset="0"/>
              </a:rPr>
              <a:t>Energy Transformations </a:t>
            </a:r>
            <a:br>
              <a:rPr lang="en-US" altLang="en-US" sz="4800" smtClean="0">
                <a:latin typeface="Berlin Sans FB Demi" pitchFamily="34" charset="0"/>
              </a:rPr>
            </a:br>
            <a:r>
              <a:rPr lang="en-US" altLang="en-US" sz="4800" smtClean="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dirty="0" smtClean="0">
                <a:solidFill>
                  <a:srgbClr val="FF0000"/>
                </a:solidFill>
                <a:latin typeface="Berlin Sans FB Demi" pitchFamily="34" charset="0"/>
              </a:rPr>
              <a:t>A car engine transforms the chemical energy in gasoline into mechanical energy (kinetic and potential energy)</a:t>
            </a:r>
          </a:p>
          <a:p>
            <a:r>
              <a:rPr lang="en-US" altLang="en-US" sz="3000" dirty="0" smtClean="0">
                <a:solidFill>
                  <a:srgbClr val="FF0000"/>
                </a:solidFill>
                <a:latin typeface="Berlin Sans FB Demi" pitchFamily="34" charset="0"/>
              </a:rPr>
              <a:t>Not all of the chemical energy is converted into mechanical energy. Some is converted into thermal energy, and the engine becomes hot.</a:t>
            </a:r>
          </a:p>
          <a:p>
            <a:r>
              <a:rPr lang="en-US" altLang="en-US" sz="3000" dirty="0" smtClean="0">
                <a:solidFill>
                  <a:srgbClr val="FF0000"/>
                </a:solidFill>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4282</TotalTime>
  <Words>1818</Words>
  <Application>Microsoft Office PowerPoint</Application>
  <PresentationFormat>On-screen Show (4:3)</PresentationFormat>
  <Paragraphs>134</Paragraphs>
  <Slides>27</Slides>
  <Notes>25</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Berlin Sans FB Demi</vt:lpstr>
      <vt:lpstr>Calibri</vt:lpstr>
      <vt:lpstr>Impact</vt:lpstr>
      <vt:lpstr>Wingdings</vt:lpstr>
      <vt:lpstr>Cloud skipper design template</vt:lpstr>
      <vt:lpstr>1_Cloud skipper design template</vt:lpstr>
      <vt:lpstr>3_Cloud skipper design template</vt:lpstr>
      <vt:lpstr>In the world around you, energy is transforming continually between one form and another.</vt:lpstr>
      <vt:lpstr>According to the Law of Conservation of Energy, energy is never created or destroyed, it just changes its form.</vt:lpstr>
      <vt:lpstr>Law of Conservation of ENERGY</vt:lpstr>
      <vt:lpstr>Examples of Transforming  Thermal (Heat) Energy</vt:lpstr>
      <vt:lpstr>Examples of Transforming Chemical Energy</vt:lpstr>
      <vt:lpstr>Examples of Transforming Electromagnetic (Light /Radiant) Energy</vt:lpstr>
      <vt:lpstr>Examples of Transforming Electrical Energy</vt:lpstr>
      <vt:lpstr>Let’s examine the Energy Transformation in riding a bike.</vt:lpstr>
      <vt:lpstr>Energy Transformations  in a Car</vt:lpstr>
      <vt:lpstr>PowerPoint Presentation</vt:lpstr>
      <vt:lpstr>Energy Transfer</vt:lpstr>
      <vt:lpstr>PowerPoint Presentation</vt:lpstr>
      <vt:lpstr>PowerPoint Presentation</vt:lpstr>
      <vt:lpstr>Study Jams Video:  Energy and Matter</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Identify energy transformations in the illustration below. Include the following: Thermal, Electromagnetic, Mechanical, Electrical, &amp; Chemical</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Berger, Jerry</cp:lastModifiedBy>
  <cp:revision>155</cp:revision>
  <cp:lastPrinted>1601-01-01T00:00:00Z</cp:lastPrinted>
  <dcterms:created xsi:type="dcterms:W3CDTF">2006-10-29T22:39:07Z</dcterms:created>
  <dcterms:modified xsi:type="dcterms:W3CDTF">2018-09-24T17:48:02Z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